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2" r:id="rId4"/>
    <p:sldId id="266" r:id="rId5"/>
    <p:sldId id="267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67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826C2-B20B-4CA1-A78D-533EB1D07C7A}" type="datetimeFigureOut">
              <a:rPr lang="fr-FR" smtClean="0"/>
              <a:pPr/>
              <a:t>01/04/2013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9882F-40A3-47A5-B07B-88FDD9F59A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6264696" cy="1107554"/>
          </a:xfrm>
        </p:spPr>
        <p:txBody>
          <a:bodyPr>
            <a:normAutofit/>
          </a:bodyPr>
          <a:lstStyle/>
          <a:p>
            <a:r>
              <a:rPr lang="fr-FR" dirty="0" smtClean="0"/>
              <a:t>Cabanon a bois, en dur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568952" cy="5328592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Chape,  18.75 M²  / 10 CM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«1.4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 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cube »</a:t>
            </a:r>
            <a:endParaRPr lang="fr-FR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r-FR" b="1" u="sng" dirty="0" smtClean="0"/>
              <a:t>120 € le M cube béton</a:t>
            </a:r>
          </a:p>
          <a:p>
            <a:r>
              <a:rPr lang="fr-FR" b="1" u="sng" dirty="0" smtClean="0"/>
              <a:t>Sable 30 € la tonne 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Mur,           21 M ² / épaisseur  10 cm </a:t>
            </a:r>
          </a:p>
          <a:p>
            <a:r>
              <a:rPr lang="fr-FR" b="1" u="sng" dirty="0" smtClean="0"/>
              <a:t>Parpaing 1.10 € pièces 20/50/10 </a:t>
            </a:r>
          </a:p>
          <a:p>
            <a:r>
              <a:rPr lang="fr-FR" b="1" u="sng" dirty="0" smtClean="0"/>
              <a:t>Ciment de montage 8€/35kg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Toit ,      18.75 M² / tuile a définir</a:t>
            </a:r>
          </a:p>
          <a:p>
            <a:r>
              <a:rPr lang="fr-FR" b="1" u="sng" dirty="0" smtClean="0"/>
              <a:t>1.30 € pièce</a:t>
            </a:r>
          </a:p>
          <a:p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Charpente </a:t>
            </a:r>
          </a:p>
          <a:p>
            <a:r>
              <a:rPr lang="fr-FR" b="1" u="sng" dirty="0" smtClean="0"/>
              <a:t>230 € le tout</a:t>
            </a:r>
          </a:p>
          <a:p>
            <a:endParaRPr lang="fr-FR" b="1" u="sng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arallélogramme 54"/>
          <p:cNvSpPr/>
          <p:nvPr/>
        </p:nvSpPr>
        <p:spPr>
          <a:xfrm>
            <a:off x="611560" y="4941168"/>
            <a:ext cx="7704856" cy="1368152"/>
          </a:xfrm>
          <a:prstGeom prst="parallelogram">
            <a:avLst>
              <a:gd name="adj" fmla="val 42678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Parallélogramme 3"/>
          <p:cNvSpPr/>
          <p:nvPr/>
        </p:nvSpPr>
        <p:spPr>
          <a:xfrm>
            <a:off x="642910" y="4357694"/>
            <a:ext cx="7715304" cy="1428760"/>
          </a:xfrm>
          <a:prstGeom prst="parallelogram">
            <a:avLst>
              <a:gd name="adj" fmla="val 4300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Légende encadrée 2 24"/>
          <p:cNvSpPr/>
          <p:nvPr/>
        </p:nvSpPr>
        <p:spPr>
          <a:xfrm>
            <a:off x="6660232" y="260648"/>
            <a:ext cx="2286016" cy="928694"/>
          </a:xfrm>
          <a:prstGeom prst="borderCallout2">
            <a:avLst>
              <a:gd name="adj1" fmla="val 43366"/>
              <a:gd name="adj2" fmla="val -6658"/>
              <a:gd name="adj3" fmla="val 47980"/>
              <a:gd name="adj4" fmla="val -20268"/>
              <a:gd name="adj5" fmla="val 514037"/>
              <a:gd name="adj6" fmla="val -20793"/>
            </a:avLst>
          </a:prstGeom>
          <a:solidFill>
            <a:schemeClr val="tx2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Chappe renforcer</a:t>
            </a:r>
          </a:p>
          <a:p>
            <a:pPr algn="ctr"/>
            <a:r>
              <a:rPr lang="fr-FR" sz="1200" dirty="0" smtClean="0">
                <a:solidFill>
                  <a:schemeClr val="tx2">
                    <a:lumMod val="50000"/>
                  </a:schemeClr>
                </a:solidFill>
              </a:rPr>
              <a:t>Ciment  gravier  ferraille</a:t>
            </a:r>
          </a:p>
          <a:p>
            <a:pPr algn="ctr"/>
            <a:r>
              <a:rPr lang="fr-FR" sz="2000" dirty="0" smtClean="0">
                <a:solidFill>
                  <a:schemeClr val="tx2">
                    <a:lumMod val="50000"/>
                  </a:schemeClr>
                </a:solidFill>
              </a:rPr>
              <a:t>10 CM </a:t>
            </a:r>
          </a:p>
          <a:p>
            <a:pPr algn="ctr"/>
            <a:endParaRPr lang="fr-FR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fr-FR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34" name="Connecteur droit 33"/>
          <p:cNvCxnSpPr/>
          <p:nvPr/>
        </p:nvCxnSpPr>
        <p:spPr>
          <a:xfrm flipV="1">
            <a:off x="1259632" y="836712"/>
            <a:ext cx="0" cy="35283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8316416" y="3573016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 flipH="1">
            <a:off x="8316416" y="436510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7740352" y="580526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 flipH="1">
            <a:off x="827584" y="836712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H="1">
            <a:off x="899592" y="436510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 flipV="1">
            <a:off x="611560" y="2780928"/>
            <a:ext cx="0" cy="3024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 flipH="1">
            <a:off x="179512" y="278092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 flipH="1">
            <a:off x="251520" y="5805264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/>
          <p:nvPr/>
        </p:nvCxnSpPr>
        <p:spPr>
          <a:xfrm flipH="1">
            <a:off x="611560" y="1556792"/>
            <a:ext cx="648072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H="1">
            <a:off x="1259632" y="1556792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 flipH="1">
            <a:off x="1259632" y="836712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 flipH="1">
            <a:off x="611560" y="836712"/>
            <a:ext cx="648072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>
            <a:off x="611560" y="580526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8316416" y="4293096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 flipH="1">
            <a:off x="1259632" y="3573016"/>
            <a:ext cx="705678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>
          <a:xfrm>
            <a:off x="179512" y="2780928"/>
            <a:ext cx="72008" cy="30243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/>
          <p:nvPr/>
        </p:nvCxnSpPr>
        <p:spPr>
          <a:xfrm>
            <a:off x="1475656" y="836712"/>
            <a:ext cx="0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/>
          <p:nvPr/>
        </p:nvCxnSpPr>
        <p:spPr>
          <a:xfrm flipH="1">
            <a:off x="179512" y="836712"/>
            <a:ext cx="648072" cy="194421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 flipH="1">
            <a:off x="8316416" y="494116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/>
          <p:cNvCxnSpPr/>
          <p:nvPr/>
        </p:nvCxnSpPr>
        <p:spPr>
          <a:xfrm>
            <a:off x="8748464" y="4365104"/>
            <a:ext cx="0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Légende encadrée 2 81"/>
          <p:cNvSpPr/>
          <p:nvPr/>
        </p:nvSpPr>
        <p:spPr>
          <a:xfrm>
            <a:off x="6660232" y="1412776"/>
            <a:ext cx="2286016" cy="576064"/>
          </a:xfrm>
          <a:prstGeom prst="borderCallout2">
            <a:avLst>
              <a:gd name="adj1" fmla="val 117212"/>
              <a:gd name="adj2" fmla="val 46467"/>
              <a:gd name="adj3" fmla="val 120287"/>
              <a:gd name="adj4" fmla="val 79106"/>
              <a:gd name="adj5" fmla="val 204809"/>
              <a:gd name="adj6" fmla="val 101081"/>
            </a:avLst>
          </a:prstGeom>
          <a:solidFill>
            <a:schemeClr val="tx2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Mur passage</a:t>
            </a:r>
            <a:r>
              <a:rPr lang="fr-FR" sz="1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endParaRPr lang="fr-FR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fr-FR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3" name="ZoneTexte 82"/>
          <p:cNvSpPr txBox="1"/>
          <p:nvPr/>
        </p:nvSpPr>
        <p:spPr>
          <a:xfrm>
            <a:off x="7740352" y="6211669"/>
            <a:ext cx="1210588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Épaisseur</a:t>
            </a:r>
          </a:p>
          <a:p>
            <a:pPr algn="ctr"/>
            <a:r>
              <a:rPr lang="fr-FR" dirty="0" smtClean="0"/>
              <a:t>10 cm </a:t>
            </a:r>
            <a:endParaRPr lang="fr-FR" dirty="0"/>
          </a:p>
        </p:txBody>
      </p:sp>
      <p:sp>
        <p:nvSpPr>
          <p:cNvPr id="84" name="ZoneTexte 83"/>
          <p:cNvSpPr txBox="1"/>
          <p:nvPr/>
        </p:nvSpPr>
        <p:spPr>
          <a:xfrm>
            <a:off x="3675845" y="2780928"/>
            <a:ext cx="1274708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Longueur</a:t>
            </a:r>
          </a:p>
          <a:p>
            <a:pPr algn="ctr"/>
            <a:r>
              <a:rPr lang="fr-FR" dirty="0" smtClean="0"/>
              <a:t>7.5 Mètres</a:t>
            </a:r>
            <a:endParaRPr lang="fr-FR" dirty="0"/>
          </a:p>
        </p:txBody>
      </p:sp>
      <p:sp>
        <p:nvSpPr>
          <p:cNvPr id="85" name="ZoneTexte 84"/>
          <p:cNvSpPr txBox="1"/>
          <p:nvPr/>
        </p:nvSpPr>
        <p:spPr>
          <a:xfrm>
            <a:off x="3419872" y="692696"/>
            <a:ext cx="1467068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Hauteur . A</a:t>
            </a:r>
          </a:p>
          <a:p>
            <a:pPr algn="ctr"/>
            <a:r>
              <a:rPr lang="fr-FR" dirty="0" smtClean="0"/>
              <a:t>2.50 Mètres </a:t>
            </a:r>
            <a:endParaRPr lang="fr-FR" dirty="0"/>
          </a:p>
        </p:txBody>
      </p:sp>
      <p:sp>
        <p:nvSpPr>
          <p:cNvPr id="86" name="ZoneTexte 85"/>
          <p:cNvSpPr txBox="1"/>
          <p:nvPr/>
        </p:nvSpPr>
        <p:spPr>
          <a:xfrm>
            <a:off x="3491880" y="1340768"/>
            <a:ext cx="1223412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Hauteur B</a:t>
            </a:r>
          </a:p>
          <a:p>
            <a:pPr algn="ctr"/>
            <a:r>
              <a:rPr lang="fr-FR" dirty="0" smtClean="0"/>
              <a:t>2 Mètres </a:t>
            </a:r>
            <a:endParaRPr lang="fr-FR" dirty="0"/>
          </a:p>
        </p:txBody>
      </p:sp>
      <p:sp>
        <p:nvSpPr>
          <p:cNvPr id="87" name="ZoneTexte 86"/>
          <p:cNvSpPr txBox="1"/>
          <p:nvPr/>
        </p:nvSpPr>
        <p:spPr>
          <a:xfrm>
            <a:off x="1835696" y="908720"/>
            <a:ext cx="966931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hauteur</a:t>
            </a:r>
          </a:p>
          <a:p>
            <a:pPr algn="ctr"/>
            <a:r>
              <a:rPr lang="fr-FR" dirty="0" smtClean="0"/>
              <a:t>50 CM </a:t>
            </a:r>
            <a:endParaRPr lang="fr-FR" dirty="0"/>
          </a:p>
        </p:txBody>
      </p:sp>
      <p:sp>
        <p:nvSpPr>
          <p:cNvPr id="88" name="ZoneTexte 87"/>
          <p:cNvSpPr txBox="1"/>
          <p:nvPr/>
        </p:nvSpPr>
        <p:spPr>
          <a:xfrm>
            <a:off x="2051720" y="3645024"/>
            <a:ext cx="1467068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largeur</a:t>
            </a:r>
          </a:p>
          <a:p>
            <a:pPr algn="ctr"/>
            <a:r>
              <a:rPr lang="fr-FR" dirty="0" smtClean="0"/>
              <a:t>2.50 Mètres </a:t>
            </a:r>
            <a:endParaRPr lang="fr-FR" dirty="0"/>
          </a:p>
        </p:txBody>
      </p:sp>
      <p:cxnSp>
        <p:nvCxnSpPr>
          <p:cNvPr id="90" name="Connecteur droit avec flèche 89"/>
          <p:cNvCxnSpPr/>
          <p:nvPr/>
        </p:nvCxnSpPr>
        <p:spPr>
          <a:xfrm flipV="1">
            <a:off x="251520" y="4365104"/>
            <a:ext cx="648072" cy="144016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>
            <a:stCxn id="88" idx="1"/>
            <a:endCxn id="4" idx="5"/>
          </p:cNvCxnSpPr>
          <p:nvPr/>
        </p:nvCxnSpPr>
        <p:spPr>
          <a:xfrm flipH="1">
            <a:off x="950093" y="3968190"/>
            <a:ext cx="1101627" cy="1103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avec flèche 95"/>
          <p:cNvCxnSpPr>
            <a:stCxn id="86" idx="1"/>
          </p:cNvCxnSpPr>
          <p:nvPr/>
        </p:nvCxnSpPr>
        <p:spPr>
          <a:xfrm flipH="1">
            <a:off x="683568" y="1663934"/>
            <a:ext cx="2808312" cy="18370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avec flèche 97"/>
          <p:cNvCxnSpPr>
            <a:stCxn id="87" idx="1"/>
          </p:cNvCxnSpPr>
          <p:nvPr/>
        </p:nvCxnSpPr>
        <p:spPr>
          <a:xfrm flipH="1">
            <a:off x="1547664" y="1231886"/>
            <a:ext cx="288032" cy="368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cteur droit avec flèche 99"/>
          <p:cNvCxnSpPr/>
          <p:nvPr/>
        </p:nvCxnSpPr>
        <p:spPr>
          <a:xfrm flipH="1">
            <a:off x="1331640" y="1268760"/>
            <a:ext cx="1944216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>
            <a:stCxn id="83" idx="0"/>
          </p:cNvCxnSpPr>
          <p:nvPr/>
        </p:nvCxnSpPr>
        <p:spPr>
          <a:xfrm flipV="1">
            <a:off x="8345646" y="5085184"/>
            <a:ext cx="186794" cy="11264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/>
          <p:cNvSpPr/>
          <p:nvPr/>
        </p:nvSpPr>
        <p:spPr>
          <a:xfrm>
            <a:off x="642910" y="4357694"/>
            <a:ext cx="8105554" cy="1428760"/>
          </a:xfrm>
          <a:prstGeom prst="parallelogram">
            <a:avLst>
              <a:gd name="adj" fmla="val 4300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1331640" y="1484784"/>
            <a:ext cx="0" cy="2715784"/>
          </a:xfrm>
          <a:prstGeom prst="line">
            <a:avLst/>
          </a:prstGeom>
          <a:ln w="1270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 flipH="1" flipV="1">
            <a:off x="4943094" y="2841882"/>
            <a:ext cx="2571768" cy="1588"/>
          </a:xfrm>
          <a:prstGeom prst="line">
            <a:avLst/>
          </a:prstGeom>
          <a:ln w="1270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rapèze 10"/>
          <p:cNvSpPr/>
          <p:nvPr/>
        </p:nvSpPr>
        <p:spPr>
          <a:xfrm>
            <a:off x="1115616" y="4077072"/>
            <a:ext cx="428628" cy="357190"/>
          </a:xfrm>
          <a:prstGeom prst="trapezoi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rapèze 11"/>
          <p:cNvSpPr/>
          <p:nvPr/>
        </p:nvSpPr>
        <p:spPr>
          <a:xfrm>
            <a:off x="8460432" y="4077072"/>
            <a:ext cx="428628" cy="357190"/>
          </a:xfrm>
          <a:prstGeom prst="trapezoi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Trapèze 33"/>
          <p:cNvSpPr/>
          <p:nvPr/>
        </p:nvSpPr>
        <p:spPr>
          <a:xfrm>
            <a:off x="3563888" y="4077072"/>
            <a:ext cx="428628" cy="357190"/>
          </a:xfrm>
          <a:prstGeom prst="trapezoi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rapèze 13"/>
          <p:cNvSpPr/>
          <p:nvPr/>
        </p:nvSpPr>
        <p:spPr>
          <a:xfrm>
            <a:off x="6012160" y="4077072"/>
            <a:ext cx="428628" cy="357190"/>
          </a:xfrm>
          <a:prstGeom prst="trapezoid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5" name="Connecteur droit 14"/>
          <p:cNvCxnSpPr/>
          <p:nvPr/>
        </p:nvCxnSpPr>
        <p:spPr>
          <a:xfrm rot="5400000" flipH="1" flipV="1">
            <a:off x="2494822" y="2841882"/>
            <a:ext cx="2571768" cy="1588"/>
          </a:xfrm>
          <a:prstGeom prst="line">
            <a:avLst/>
          </a:prstGeom>
          <a:ln w="1270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331640" y="1556792"/>
            <a:ext cx="7416824" cy="0"/>
          </a:xfrm>
          <a:prstGeom prst="line">
            <a:avLst/>
          </a:prstGeom>
          <a:ln w="1270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égende encadrée 2 20"/>
          <p:cNvSpPr/>
          <p:nvPr/>
        </p:nvSpPr>
        <p:spPr>
          <a:xfrm>
            <a:off x="6156176" y="260648"/>
            <a:ext cx="2286016" cy="928694"/>
          </a:xfrm>
          <a:prstGeom prst="borderCallout2">
            <a:avLst>
              <a:gd name="adj1" fmla="val 47981"/>
              <a:gd name="adj2" fmla="val -2283"/>
              <a:gd name="adj3" fmla="val 49312"/>
              <a:gd name="adj4" fmla="val -13739"/>
              <a:gd name="adj5" fmla="val 396128"/>
              <a:gd name="adj6" fmla="val -94123"/>
            </a:avLst>
          </a:prstGeom>
          <a:solidFill>
            <a:schemeClr val="tx2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Armature sabot</a:t>
            </a:r>
          </a:p>
          <a:p>
            <a:pPr algn="ctr"/>
            <a:r>
              <a:rPr lang="fr-FR" sz="1200" dirty="0" smtClean="0">
                <a:solidFill>
                  <a:schemeClr val="tx2">
                    <a:lumMod val="50000"/>
                  </a:schemeClr>
                </a:solidFill>
              </a:rPr>
              <a:t>Fixé a la dalle part  4 fixes</a:t>
            </a:r>
          </a:p>
          <a:p>
            <a:pPr algn="ctr"/>
            <a:endParaRPr lang="fr-FR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fr-FR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79512" y="0"/>
            <a:ext cx="240482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sz="1400" dirty="0" smtClean="0"/>
          </a:p>
          <a:p>
            <a:r>
              <a:rPr lang="fr-FR" sz="1400" dirty="0" smtClean="0"/>
              <a:t>16 CHEVIS = VIS BOULON</a:t>
            </a:r>
          </a:p>
          <a:p>
            <a:r>
              <a:rPr lang="fr-FR" sz="1400" dirty="0" smtClean="0"/>
              <a:t>4 Sabots chevrons</a:t>
            </a:r>
          </a:p>
          <a:p>
            <a:r>
              <a:rPr lang="fr-FR" sz="1400" dirty="0" smtClean="0"/>
              <a:t>6 Pt équerres renfort</a:t>
            </a:r>
          </a:p>
          <a:p>
            <a:r>
              <a:rPr lang="fr-FR" sz="1400" dirty="0" smtClean="0"/>
              <a:t>3 Gr de soutient mural</a:t>
            </a:r>
          </a:p>
          <a:p>
            <a:r>
              <a:rPr lang="fr-FR" sz="1400" dirty="0" smtClean="0"/>
              <a:t>17.5 mètres de chevrons</a:t>
            </a:r>
          </a:p>
          <a:p>
            <a:endParaRPr lang="fr-FR" sz="1400" dirty="0" smtClean="0"/>
          </a:p>
          <a:p>
            <a:endParaRPr lang="fr-FR" sz="1400" dirty="0"/>
          </a:p>
        </p:txBody>
      </p:sp>
      <p:sp>
        <p:nvSpPr>
          <p:cNvPr id="23" name="Forme en L 22"/>
          <p:cNvSpPr/>
          <p:nvPr/>
        </p:nvSpPr>
        <p:spPr>
          <a:xfrm flipV="1">
            <a:off x="1403648" y="1628800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orme en L 23"/>
          <p:cNvSpPr/>
          <p:nvPr/>
        </p:nvSpPr>
        <p:spPr>
          <a:xfrm flipH="1" flipV="1">
            <a:off x="8244408" y="1628800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orme en L 25"/>
          <p:cNvSpPr/>
          <p:nvPr/>
        </p:nvSpPr>
        <p:spPr>
          <a:xfrm flipV="1">
            <a:off x="2483768" y="1412776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orme en L 26"/>
          <p:cNvSpPr/>
          <p:nvPr/>
        </p:nvSpPr>
        <p:spPr>
          <a:xfrm flipV="1">
            <a:off x="3851920" y="1628800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orme en L 27"/>
          <p:cNvSpPr/>
          <p:nvPr/>
        </p:nvSpPr>
        <p:spPr>
          <a:xfrm flipV="1">
            <a:off x="6300192" y="1628800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orme en L 28"/>
          <p:cNvSpPr/>
          <p:nvPr/>
        </p:nvSpPr>
        <p:spPr>
          <a:xfrm flipH="1" flipV="1">
            <a:off x="7164288" y="1412776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orme en L 29"/>
          <p:cNvSpPr/>
          <p:nvPr/>
        </p:nvSpPr>
        <p:spPr>
          <a:xfrm flipH="1" flipV="1">
            <a:off x="5796136" y="1628800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orme en L 30"/>
          <p:cNvSpPr/>
          <p:nvPr/>
        </p:nvSpPr>
        <p:spPr>
          <a:xfrm flipH="1" flipV="1">
            <a:off x="3347864" y="1628800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3" name="Connecteur droit 32"/>
          <p:cNvCxnSpPr/>
          <p:nvPr/>
        </p:nvCxnSpPr>
        <p:spPr>
          <a:xfrm flipH="1">
            <a:off x="755576" y="148478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>
            <a:off x="611560" y="4437112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>
            <a:off x="827584" y="1484784"/>
            <a:ext cx="0" cy="29523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1187624" y="4725144"/>
            <a:ext cx="1467068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Hauteur . A</a:t>
            </a:r>
          </a:p>
          <a:p>
            <a:pPr algn="ctr"/>
            <a:r>
              <a:rPr lang="fr-FR" dirty="0" smtClean="0"/>
              <a:t>2.50 Mètres </a:t>
            </a:r>
            <a:endParaRPr lang="fr-FR" dirty="0"/>
          </a:p>
        </p:txBody>
      </p:sp>
      <p:cxnSp>
        <p:nvCxnSpPr>
          <p:cNvPr id="52" name="Connecteur droit avec flèche 51"/>
          <p:cNvCxnSpPr/>
          <p:nvPr/>
        </p:nvCxnSpPr>
        <p:spPr>
          <a:xfrm flipH="1">
            <a:off x="611561" y="6093296"/>
            <a:ext cx="7488831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52"/>
          <p:cNvSpPr txBox="1"/>
          <p:nvPr/>
        </p:nvSpPr>
        <p:spPr>
          <a:xfrm>
            <a:off x="2195736" y="6093296"/>
            <a:ext cx="3298068" cy="64633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lang="fr-FR" dirty="0" smtClean="0"/>
              <a:t>Longueur</a:t>
            </a:r>
          </a:p>
          <a:p>
            <a:pPr algn="ctr"/>
            <a:r>
              <a:rPr lang="fr-FR" dirty="0" smtClean="0"/>
              <a:t>7.5 Mètres</a:t>
            </a:r>
            <a:endParaRPr lang="fr-FR" dirty="0"/>
          </a:p>
        </p:txBody>
      </p:sp>
      <p:cxnSp>
        <p:nvCxnSpPr>
          <p:cNvPr id="54" name="Connecteur droit 53"/>
          <p:cNvCxnSpPr/>
          <p:nvPr/>
        </p:nvCxnSpPr>
        <p:spPr>
          <a:xfrm flipV="1">
            <a:off x="611560" y="5805264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 flipV="1">
            <a:off x="8100392" y="5733256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flipV="1">
            <a:off x="8676456" y="1556792"/>
            <a:ext cx="0" cy="2643776"/>
          </a:xfrm>
          <a:prstGeom prst="line">
            <a:avLst/>
          </a:prstGeom>
          <a:ln w="1270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Forme en L 75"/>
          <p:cNvSpPr/>
          <p:nvPr/>
        </p:nvSpPr>
        <p:spPr>
          <a:xfrm flipV="1">
            <a:off x="5004048" y="1412776"/>
            <a:ext cx="360040" cy="432048"/>
          </a:xfrm>
          <a:prstGeom prst="corner">
            <a:avLst>
              <a:gd name="adj1" fmla="val 19674"/>
              <a:gd name="adj2" fmla="val 19675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Légende encadrée 2 76"/>
          <p:cNvSpPr/>
          <p:nvPr/>
        </p:nvSpPr>
        <p:spPr>
          <a:xfrm>
            <a:off x="6444208" y="2564904"/>
            <a:ext cx="2088232" cy="928694"/>
          </a:xfrm>
          <a:prstGeom prst="borderCallout2">
            <a:avLst>
              <a:gd name="adj1" fmla="val 47981"/>
              <a:gd name="adj2" fmla="val -2283"/>
              <a:gd name="adj3" fmla="val 46441"/>
              <a:gd name="adj4" fmla="val -51296"/>
              <a:gd name="adj5" fmla="val 246415"/>
              <a:gd name="adj6" fmla="val -36935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Surface total.</a:t>
            </a:r>
            <a:endParaRPr lang="fr-FR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fr-FR" sz="1200" dirty="0" smtClean="0">
                <a:solidFill>
                  <a:schemeClr val="tx2">
                    <a:lumMod val="50000"/>
                  </a:schemeClr>
                </a:solidFill>
              </a:rPr>
              <a:t>2.5 * 7.5 = 18.75 M²</a:t>
            </a:r>
          </a:p>
          <a:p>
            <a:pPr algn="ctr"/>
            <a:endParaRPr lang="fr-FR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8" name="Légende encadrée 2 77"/>
          <p:cNvSpPr/>
          <p:nvPr/>
        </p:nvSpPr>
        <p:spPr>
          <a:xfrm>
            <a:off x="2915816" y="260648"/>
            <a:ext cx="2286016" cy="928694"/>
          </a:xfrm>
          <a:prstGeom prst="borderCallout2">
            <a:avLst>
              <a:gd name="adj1" fmla="val 47981"/>
              <a:gd name="adj2" fmla="val -2283"/>
              <a:gd name="adj3" fmla="val 46441"/>
              <a:gd name="adj4" fmla="val -27768"/>
              <a:gd name="adj5" fmla="val 144534"/>
              <a:gd name="adj6" fmla="val 7294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Armature de base</a:t>
            </a:r>
          </a:p>
          <a:p>
            <a:pPr algn="ctr"/>
            <a:r>
              <a:rPr lang="fr-FR" sz="1200" dirty="0" smtClean="0">
                <a:solidFill>
                  <a:schemeClr val="tx2">
                    <a:lumMod val="50000"/>
                  </a:schemeClr>
                </a:solidFill>
              </a:rPr>
              <a:t>Fixé  en équerre</a:t>
            </a:r>
          </a:p>
          <a:p>
            <a:pPr algn="ctr"/>
            <a:endParaRPr lang="fr-FR" sz="1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élogramme 3"/>
          <p:cNvSpPr/>
          <p:nvPr/>
        </p:nvSpPr>
        <p:spPr>
          <a:xfrm>
            <a:off x="642910" y="4357694"/>
            <a:ext cx="7715304" cy="1428760"/>
          </a:xfrm>
          <a:prstGeom prst="parallelogram">
            <a:avLst>
              <a:gd name="adj" fmla="val 43000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Légende encadrée 2 27"/>
          <p:cNvSpPr/>
          <p:nvPr/>
        </p:nvSpPr>
        <p:spPr>
          <a:xfrm>
            <a:off x="539552" y="260648"/>
            <a:ext cx="2286016" cy="928694"/>
          </a:xfrm>
          <a:prstGeom prst="borderCallout2">
            <a:avLst>
              <a:gd name="adj1" fmla="val 47981"/>
              <a:gd name="adj2" fmla="val -2283"/>
              <a:gd name="adj3" fmla="val 47911"/>
              <a:gd name="adj4" fmla="val -18216"/>
              <a:gd name="adj5" fmla="val 219183"/>
              <a:gd name="adj6" fmla="val 7406"/>
            </a:avLst>
          </a:prstGeom>
          <a:solidFill>
            <a:schemeClr val="tx2">
              <a:lumMod val="20000"/>
              <a:lumOff val="80000"/>
            </a:schemeClr>
          </a:solidFill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Murs parpaings  </a:t>
            </a:r>
            <a:endParaRPr lang="fr-FR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fr-FR" sz="12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fr-FR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467544" y="1484784"/>
            <a:ext cx="7272808" cy="4314825"/>
            <a:chOff x="585788" y="1514475"/>
            <a:chExt cx="7172325" cy="4314825"/>
          </a:xfrm>
        </p:grpSpPr>
        <p:sp>
          <p:nvSpPr>
            <p:cNvPr id="6" name="Forme libre 5"/>
            <p:cNvSpPr/>
            <p:nvPr/>
          </p:nvSpPr>
          <p:spPr>
            <a:xfrm>
              <a:off x="614363" y="1514475"/>
              <a:ext cx="742950" cy="4314825"/>
            </a:xfrm>
            <a:custGeom>
              <a:avLst/>
              <a:gdLst>
                <a:gd name="connsiteX0" fmla="*/ 0 w 742950"/>
                <a:gd name="connsiteY0" fmla="*/ 4271963 h 4314825"/>
                <a:gd name="connsiteX1" fmla="*/ 0 w 742950"/>
                <a:gd name="connsiteY1" fmla="*/ 1514475 h 4314825"/>
                <a:gd name="connsiteX2" fmla="*/ 557212 w 742950"/>
                <a:gd name="connsiteY2" fmla="*/ 0 h 4314825"/>
                <a:gd name="connsiteX3" fmla="*/ 728662 w 742950"/>
                <a:gd name="connsiteY3" fmla="*/ 28575 h 4314825"/>
                <a:gd name="connsiteX4" fmla="*/ 742950 w 742950"/>
                <a:gd name="connsiteY4" fmla="*/ 2857500 h 4314825"/>
                <a:gd name="connsiteX5" fmla="*/ 100012 w 742950"/>
                <a:gd name="connsiteY5" fmla="*/ 4314825 h 4314825"/>
                <a:gd name="connsiteX6" fmla="*/ 0 w 742950"/>
                <a:gd name="connsiteY6" fmla="*/ 4271963 h 431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2950" h="4314825">
                  <a:moveTo>
                    <a:pt x="0" y="4271963"/>
                  </a:moveTo>
                  <a:lnTo>
                    <a:pt x="0" y="1514475"/>
                  </a:lnTo>
                  <a:lnTo>
                    <a:pt x="557212" y="0"/>
                  </a:lnTo>
                  <a:lnTo>
                    <a:pt x="728662" y="28575"/>
                  </a:lnTo>
                  <a:cubicBezTo>
                    <a:pt x="733425" y="971550"/>
                    <a:pt x="738187" y="1914525"/>
                    <a:pt x="742950" y="2857500"/>
                  </a:cubicBezTo>
                  <a:lnTo>
                    <a:pt x="100012" y="4314825"/>
                  </a:lnTo>
                  <a:lnTo>
                    <a:pt x="0" y="4271963"/>
                  </a:lnTo>
                  <a:close/>
                </a:path>
              </a:pathLst>
            </a:custGeom>
            <a:solidFill>
              <a:schemeClr val="bg1">
                <a:lumMod val="75000"/>
                <a:alpha val="5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Forme libre 6"/>
            <p:cNvSpPr/>
            <p:nvPr/>
          </p:nvSpPr>
          <p:spPr>
            <a:xfrm>
              <a:off x="585788" y="3143250"/>
              <a:ext cx="7172325" cy="2657475"/>
            </a:xfrm>
            <a:custGeom>
              <a:avLst/>
              <a:gdLst>
                <a:gd name="connsiteX0" fmla="*/ 42862 w 7172325"/>
                <a:gd name="connsiteY0" fmla="*/ 2657475 h 2657475"/>
                <a:gd name="connsiteX1" fmla="*/ 7172325 w 7172325"/>
                <a:gd name="connsiteY1" fmla="*/ 2643188 h 2657475"/>
                <a:gd name="connsiteX2" fmla="*/ 7115175 w 7172325"/>
                <a:gd name="connsiteY2" fmla="*/ 0 h 2657475"/>
                <a:gd name="connsiteX3" fmla="*/ 0 w 7172325"/>
                <a:gd name="connsiteY3" fmla="*/ 14288 h 2657475"/>
                <a:gd name="connsiteX4" fmla="*/ 0 w 7172325"/>
                <a:gd name="connsiteY4" fmla="*/ 2628900 h 2657475"/>
                <a:gd name="connsiteX5" fmla="*/ 42862 w 7172325"/>
                <a:gd name="connsiteY5" fmla="*/ 2657475 h 265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72325" h="2657475">
                  <a:moveTo>
                    <a:pt x="42862" y="2657475"/>
                  </a:moveTo>
                  <a:lnTo>
                    <a:pt x="7172325" y="2643188"/>
                  </a:lnTo>
                  <a:lnTo>
                    <a:pt x="7115175" y="0"/>
                  </a:lnTo>
                  <a:lnTo>
                    <a:pt x="0" y="14288"/>
                  </a:lnTo>
                  <a:lnTo>
                    <a:pt x="0" y="2628900"/>
                  </a:lnTo>
                  <a:lnTo>
                    <a:pt x="42862" y="2657475"/>
                  </a:lnTo>
                  <a:close/>
                </a:path>
              </a:pathLst>
            </a:custGeom>
            <a:solidFill>
              <a:schemeClr val="bg1">
                <a:lumMod val="75000"/>
                <a:alpha val="49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9" name="Connecteur droit avec flèche 8"/>
          <p:cNvCxnSpPr/>
          <p:nvPr/>
        </p:nvCxnSpPr>
        <p:spPr>
          <a:xfrm>
            <a:off x="179512" y="836712"/>
            <a:ext cx="648072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467544" y="6093296"/>
            <a:ext cx="72728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2858108" y="6021288"/>
            <a:ext cx="1274708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Longueur</a:t>
            </a:r>
          </a:p>
          <a:p>
            <a:pPr algn="ctr"/>
            <a:r>
              <a:rPr lang="fr-FR" dirty="0" smtClean="0"/>
              <a:t>7.5 Mètres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 flipV="1">
            <a:off x="467544" y="5661248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7740352" y="5661248"/>
            <a:ext cx="0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4860032" y="645949"/>
            <a:ext cx="392392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Parpaing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10X20X50 CM -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NF</a:t>
            </a:r>
            <a:endParaRPr kumimoji="0" lang="fr-FR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Aux normes françaises : meilleure qualité et résistance. L 50 x H 20 cm. 10 pièces au m².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Ép. 10 cm</a:t>
            </a:r>
          </a:p>
        </p:txBody>
      </p:sp>
      <p:pic>
        <p:nvPicPr>
          <p:cNvPr id="8194" name="Picture 2" descr="http://www.bricodepot.fr/images/logo/1000/136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44408" y="6021288"/>
            <a:ext cx="638175" cy="476250"/>
          </a:xfrm>
          <a:prstGeom prst="rect">
            <a:avLst/>
          </a:prstGeom>
          <a:noFill/>
        </p:spPr>
      </p:pic>
      <p:cxnSp>
        <p:nvCxnSpPr>
          <p:cNvPr id="19" name="Connecteur droit 18"/>
          <p:cNvCxnSpPr>
            <a:stCxn id="7" idx="2"/>
          </p:cNvCxnSpPr>
          <p:nvPr/>
        </p:nvCxnSpPr>
        <p:spPr>
          <a:xfrm>
            <a:off x="7682399" y="3113559"/>
            <a:ext cx="778033" cy="27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7740352" y="5805264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8460432" y="3140968"/>
            <a:ext cx="0" cy="266429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7020272" y="2636912"/>
            <a:ext cx="1903085" cy="369332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2 Mètres devant 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4860032" y="234888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200 pièces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763688" y="1772816"/>
            <a:ext cx="2749471" cy="646331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fr-FR" dirty="0" smtClean="0"/>
              <a:t>Largeur / hauteur Mur</a:t>
            </a:r>
          </a:p>
          <a:p>
            <a:pPr algn="ctr"/>
            <a:r>
              <a:rPr lang="fr-FR" dirty="0" smtClean="0"/>
              <a:t>2.50 Mètres / 2.5 mètres </a:t>
            </a:r>
            <a:endParaRPr lang="fr-FR" dirty="0"/>
          </a:p>
        </p:txBody>
      </p:sp>
      <p:cxnSp>
        <p:nvCxnSpPr>
          <p:cNvPr id="45" name="Connecteur droit avec flèche 44"/>
          <p:cNvCxnSpPr>
            <a:stCxn id="40" idx="2"/>
          </p:cNvCxnSpPr>
          <p:nvPr/>
        </p:nvCxnSpPr>
        <p:spPr>
          <a:xfrm flipH="1">
            <a:off x="1403648" y="2419147"/>
            <a:ext cx="1734776" cy="2177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51520" y="188640"/>
          <a:ext cx="8640958" cy="6510279"/>
        </p:xfrm>
        <a:graphic>
          <a:graphicData uri="http://schemas.openxmlformats.org/drawingml/2006/table">
            <a:tbl>
              <a:tblPr/>
              <a:tblGrid>
                <a:gridCol w="2687562"/>
                <a:gridCol w="1251351"/>
                <a:gridCol w="1564189"/>
                <a:gridCol w="265438"/>
                <a:gridCol w="1251351"/>
                <a:gridCol w="213297"/>
                <a:gridCol w="1407770"/>
              </a:tblGrid>
              <a:tr h="20905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Devis Cabanons en dur avec chape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308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boiserie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Métrage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Nbrs de Pièce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Prix unité €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Chevrons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1/2 chevrons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Contre latte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Equerres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Sabot 10/10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Vis 8/10/12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Chevilles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Panneau OSB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Sous toiture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08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Tuillerie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Wingding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Tuile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rive de tuile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Maçonnerie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parpaing 10/20/50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Bloque célullaire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ciment 35 Kg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sable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colle célullaire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Chappe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béton préparer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ferraillage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TRV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Maine d'œuvre 2 Personnes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jours Forfait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transport Marchandise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05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Sous TOTAL HT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2 600,0 €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99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TTC 19,6%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509,6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3 109,6 €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283</Words>
  <Application>Microsoft Office PowerPoint</Application>
  <PresentationFormat>Affichage à l'écran (4:3)</PresentationFormat>
  <Paragraphs>156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Cabanon a bois, en dur</vt:lpstr>
      <vt:lpstr>Diapositive 2</vt:lpstr>
      <vt:lpstr>Diapositive 3</vt:lpstr>
      <vt:lpstr>Diapositive 4</vt:lpstr>
      <vt:lpstr>Diapositive 5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SWEET</dc:creator>
  <cp:lastModifiedBy>SWEET</cp:lastModifiedBy>
  <cp:revision>19</cp:revision>
  <dcterms:created xsi:type="dcterms:W3CDTF">9999-08-19T02:11:36Z</dcterms:created>
  <dcterms:modified xsi:type="dcterms:W3CDTF">2013-04-01T21:51:13Z</dcterms:modified>
</cp:coreProperties>
</file>